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64" r:id="rId2"/>
  </p:sldMasterIdLst>
  <p:notesMasterIdLst>
    <p:notesMasterId r:id="rId71"/>
  </p:notesMasterIdLst>
  <p:sldIdLst>
    <p:sldId id="256" r:id="rId3"/>
    <p:sldId id="347" r:id="rId4"/>
    <p:sldId id="351" r:id="rId5"/>
    <p:sldId id="357" r:id="rId6"/>
    <p:sldId id="352" r:id="rId7"/>
    <p:sldId id="353" r:id="rId8"/>
    <p:sldId id="354" r:id="rId9"/>
    <p:sldId id="280" r:id="rId10"/>
    <p:sldId id="345" r:id="rId11"/>
    <p:sldId id="355" r:id="rId12"/>
    <p:sldId id="358" r:id="rId13"/>
    <p:sldId id="359" r:id="rId14"/>
    <p:sldId id="346" r:id="rId15"/>
    <p:sldId id="360" r:id="rId16"/>
    <p:sldId id="282" r:id="rId17"/>
    <p:sldId id="329" r:id="rId18"/>
    <p:sldId id="305" r:id="rId19"/>
    <p:sldId id="330" r:id="rId20"/>
    <p:sldId id="331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87" r:id="rId30"/>
    <p:sldId id="315" r:id="rId31"/>
    <p:sldId id="284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5" r:id="rId41"/>
    <p:sldId id="324" r:id="rId42"/>
    <p:sldId id="328" r:id="rId43"/>
    <p:sldId id="327" r:id="rId44"/>
    <p:sldId id="292" r:id="rId45"/>
    <p:sldId id="291" r:id="rId46"/>
    <p:sldId id="293" r:id="rId47"/>
    <p:sldId id="343" r:id="rId48"/>
    <p:sldId id="344" r:id="rId49"/>
    <p:sldId id="299" r:id="rId50"/>
    <p:sldId id="289" r:id="rId51"/>
    <p:sldId id="295" r:id="rId52"/>
    <p:sldId id="296" r:id="rId53"/>
    <p:sldId id="297" r:id="rId54"/>
    <p:sldId id="363" r:id="rId55"/>
    <p:sldId id="364" r:id="rId56"/>
    <p:sldId id="301" r:id="rId57"/>
    <p:sldId id="298" r:id="rId58"/>
    <p:sldId id="332" r:id="rId59"/>
    <p:sldId id="304" r:id="rId60"/>
    <p:sldId id="334" r:id="rId61"/>
    <p:sldId id="303" r:id="rId62"/>
    <p:sldId id="335" r:id="rId63"/>
    <p:sldId id="336" r:id="rId64"/>
    <p:sldId id="337" r:id="rId65"/>
    <p:sldId id="339" r:id="rId66"/>
    <p:sldId id="340" r:id="rId67"/>
    <p:sldId id="341" r:id="rId68"/>
    <p:sldId id="342" r:id="rId69"/>
    <p:sldId id="30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0ED4-0A8A-44A5-9F39-A84D4E9CC00E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73D96-DF16-4723-8056-4D3634C9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97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I’ve written (sum), I’ll change that to an actual direct</a:t>
            </a:r>
            <a:r>
              <a:rPr lang="en-US" baseline="0" dirty="0" smtClean="0"/>
              <a:t> sum symbol if I present at the conference.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73D96-DF16-4723-8056-4D3634C9969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71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46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1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5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489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47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25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19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3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24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388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088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067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316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93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79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38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257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931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621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895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0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79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16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20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22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65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4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3438-87D6-49E6-945B-57B0835D6E03}" type="datetimeFigureOut">
              <a:rPr lang="en-CA" smtClean="0"/>
              <a:t>2016-04-19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E80-6CF1-4E16-A1C3-199CFA7BE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682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8.0628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01.png"/><Relationship Id="rId4" Type="http://schemas.openxmlformats.org/officeDocument/2006/relationships/image" Target="../media/image12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7.png"/><Relationship Id="rId4" Type="http://schemas.openxmlformats.org/officeDocument/2006/relationships/image" Target="../media/image16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uni-bielefeld.de/~ringel/opus/dr.pdf" TargetMode="External"/><Relationship Id="rId2" Type="http://schemas.openxmlformats.org/officeDocument/2006/relationships/hyperlink" Target="http://arxiv.org/abs/0809.19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Computing Global Dimensions of Endomorphism Rings over modules of finite </a:t>
            </a:r>
            <a:r>
              <a:rPr lang="en-US" sz="4400" dirty="0" err="1" smtClean="0"/>
              <a:t>cohen-macaulay</a:t>
            </a:r>
            <a:r>
              <a:rPr lang="en-US" sz="4400" dirty="0" smtClean="0"/>
              <a:t> type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Brandon Doherty</a:t>
            </a:r>
          </a:p>
          <a:p>
            <a:r>
              <a:rPr lang="en-US" dirty="0" smtClean="0"/>
              <a:t>Supervisor: Dr. Colin Ingalls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96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add(M)-almost-split-sequences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Apply </a:t>
            </a:r>
            <a:r>
              <a:rPr lang="en-CA" dirty="0" err="1" smtClean="0"/>
              <a:t>Hom</a:t>
            </a:r>
            <a:r>
              <a:rPr lang="en-CA" dirty="0" smtClean="0"/>
              <a:t> </a:t>
            </a:r>
            <a:r>
              <a:rPr lang="en-CA" dirty="0" err="1" smtClean="0"/>
              <a:t>functor</a:t>
            </a:r>
            <a:r>
              <a:rPr lang="en-CA" dirty="0" smtClean="0"/>
              <a:t>:</a:t>
            </a:r>
          </a:p>
          <a:p>
            <a:endParaRPr lang="en-CA" dirty="0"/>
          </a:p>
          <a:p>
            <a:r>
              <a:rPr lang="en-CA" dirty="0" smtClean="0"/>
              <a:t>This is the beginning of a projective resolution of </a:t>
            </a: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46647"/>
            <a:ext cx="29337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852936"/>
            <a:ext cx="85058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add(M) approximations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Apply </a:t>
            </a:r>
            <a:r>
              <a:rPr lang="en-CA" dirty="0" err="1" smtClean="0"/>
              <a:t>Hom</a:t>
            </a:r>
            <a:r>
              <a:rPr lang="en-CA" dirty="0" smtClean="0"/>
              <a:t> </a:t>
            </a:r>
            <a:r>
              <a:rPr lang="en-CA" dirty="0" err="1" smtClean="0"/>
              <a:t>functor</a:t>
            </a:r>
            <a:r>
              <a:rPr lang="en-CA" dirty="0" smtClean="0"/>
              <a:t>:</a:t>
            </a:r>
          </a:p>
          <a:p>
            <a:endParaRPr lang="en-CA" dirty="0"/>
          </a:p>
          <a:p>
            <a:r>
              <a:rPr lang="en-CA" dirty="0" smtClean="0"/>
              <a:t>We can splice this in to continue making the projective resolution of </a:t>
            </a:r>
            <a:r>
              <a:rPr lang="en-US" dirty="0"/>
              <a:t>S</a:t>
            </a:r>
            <a:r>
              <a:rPr lang="en-US" baseline="-25000" dirty="0"/>
              <a:t>i</a:t>
            </a:r>
            <a:r>
              <a:rPr lang="en-CA" dirty="0"/>
              <a:t> </a:t>
            </a:r>
            <a:r>
              <a:rPr lang="en-CA" dirty="0" smtClean="0"/>
              <a:t>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17936"/>
            <a:ext cx="2867025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80928"/>
            <a:ext cx="788670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" y="4464389"/>
            <a:ext cx="9004411" cy="6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Resolutions of simples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Eventually we get a projective resolution of </a:t>
            </a:r>
            <a:r>
              <a:rPr lang="en-US" dirty="0"/>
              <a:t>S</a:t>
            </a:r>
            <a:r>
              <a:rPr lang="en-US" baseline="-25000" dirty="0"/>
              <a:t>i</a:t>
            </a:r>
            <a:r>
              <a:rPr lang="en-CA" dirty="0"/>
              <a:t> </a:t>
            </a:r>
            <a:r>
              <a:rPr lang="en-CA" dirty="0" smtClean="0"/>
              <a:t>:</a:t>
            </a:r>
          </a:p>
          <a:p>
            <a:endParaRPr lang="en-CA" dirty="0"/>
          </a:p>
          <a:p>
            <a:r>
              <a:rPr lang="en-CA" dirty="0" smtClean="0"/>
              <a:t>This may be infinite.</a:t>
            </a:r>
          </a:p>
          <a:p>
            <a:r>
              <a:rPr lang="en-CA" dirty="0" smtClean="0"/>
              <a:t>We may write it as a pre-resolution: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204864"/>
            <a:ext cx="9048750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5631810" cy="8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Given a pre-resolution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we can apply the </a:t>
            </a:r>
            <a:r>
              <a:rPr lang="en-CA" dirty="0" err="1" smtClean="0"/>
              <a:t>Hom</a:t>
            </a:r>
            <a:r>
              <a:rPr lang="en-CA" dirty="0" smtClean="0"/>
              <a:t> </a:t>
            </a:r>
            <a:r>
              <a:rPr lang="en-CA" dirty="0" err="1" smtClean="0"/>
              <a:t>functor</a:t>
            </a:r>
            <a:r>
              <a:rPr lang="en-CA" dirty="0" smtClean="0"/>
              <a:t> to obtain a    projective resolution: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So the maximum length of pre-resolutions of indecomposable summands of M is equal to the Gl. Dim. of </a:t>
            </a:r>
            <a:r>
              <a:rPr lang="en-US" dirty="0" err="1"/>
              <a:t>End</a:t>
            </a:r>
            <a:r>
              <a:rPr lang="en-US" baseline="-25000" dirty="0" err="1"/>
              <a:t>R</a:t>
            </a:r>
            <a:r>
              <a:rPr lang="en-US" dirty="0"/>
              <a:t>(M</a:t>
            </a:r>
            <a:r>
              <a:rPr lang="en-US" dirty="0" smtClean="0"/>
              <a:t>).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4364567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87776"/>
            <a:ext cx="8640960" cy="413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9996" y="4230052"/>
            <a:ext cx="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0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22972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22972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2594158"/>
            <a:ext cx="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0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44919" y="2594158"/>
            <a:ext cx="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1407" y="2594158"/>
            <a:ext cx="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78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Mixed kernels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00200"/>
            <a:ext cx="6821418" cy="35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581128"/>
            <a:ext cx="4248472" cy="473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Auslander-Reiten</a:t>
            </a:r>
            <a:r>
              <a:rPr lang="en-US" dirty="0" smtClean="0"/>
              <a:t> Quiver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ring R, a directed graph:</a:t>
            </a:r>
          </a:p>
          <a:p>
            <a:pPr lvl="1"/>
            <a:r>
              <a:rPr lang="en-US" dirty="0" smtClean="0"/>
              <a:t>Vertices: indecomposable CM modules over R </a:t>
            </a:r>
            <a:endParaRPr lang="en-US" dirty="0"/>
          </a:p>
          <a:p>
            <a:pPr lvl="1"/>
            <a:r>
              <a:rPr lang="en-US" dirty="0" smtClean="0"/>
              <a:t>Arrows: irreducible homomorphisms between modules</a:t>
            </a:r>
          </a:p>
          <a:p>
            <a:pPr lvl="1"/>
            <a:r>
              <a:rPr lang="en-US" dirty="0" smtClean="0"/>
              <a:t>AR translate </a:t>
            </a:r>
            <a:r>
              <a:rPr lang="el-GR" dirty="0" smtClean="0"/>
              <a:t>τ</a:t>
            </a:r>
            <a:r>
              <a:rPr lang="en-CA" dirty="0" smtClean="0"/>
              <a:t>: an </a:t>
            </a:r>
            <a:r>
              <a:rPr lang="en-CA" dirty="0" err="1" smtClean="0"/>
              <a:t>automorphism</a:t>
            </a:r>
            <a:r>
              <a:rPr lang="en-CA" dirty="0" smtClean="0"/>
              <a:t> on non-projective modules.</a:t>
            </a:r>
          </a:p>
          <a:p>
            <a:pPr lvl="1"/>
            <a:r>
              <a:rPr lang="en-CA" dirty="0"/>
              <a:t> </a:t>
            </a:r>
            <a:r>
              <a:rPr lang="en-CA" dirty="0" smtClean="0"/>
              <a:t>					   .</a:t>
            </a:r>
          </a:p>
          <a:p>
            <a:pPr lvl="1"/>
            <a:r>
              <a:rPr lang="en-CA" dirty="0" smtClean="0"/>
              <a:t>For a finite CM type ring, there are finitely many vertices.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7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For a module M: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86" y="2878219"/>
            <a:ext cx="2088232" cy="30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76" y="2433143"/>
            <a:ext cx="571801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93" y="6108633"/>
            <a:ext cx="447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curve singularities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this project, we’ve been computing global dimensions of finitely generated maximal Cohen-Macaulay modules over finite CM type curve and surface singularities.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42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curve singularities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k[[</a:t>
            </a:r>
            <a:r>
              <a:rPr lang="en-US" dirty="0" err="1" smtClean="0"/>
              <a:t>x,y</a:t>
            </a:r>
            <a:r>
              <a:rPr lang="en-US" dirty="0" smtClean="0"/>
              <a:t>]]/f</a:t>
            </a:r>
          </a:p>
          <a:p>
            <a:pPr lvl="1"/>
            <a:r>
              <a:rPr lang="en-US" dirty="0" smtClean="0"/>
              <a:t>k algebraically closed field of characteristic zero</a:t>
            </a:r>
          </a:p>
          <a:p>
            <a:pPr lvl="1"/>
            <a:r>
              <a:rPr lang="en-US" dirty="0" smtClean="0"/>
              <a:t>f polynomial describing simple curve singularity</a:t>
            </a:r>
          </a:p>
          <a:p>
            <a:pPr lvl="1"/>
            <a:r>
              <a:rPr lang="en-US" dirty="0" smtClean="0"/>
              <a:t>Simple curve singularities are finite type.</a:t>
            </a:r>
            <a:endParaRPr lang="en-CA" dirty="0"/>
          </a:p>
        </p:txBody>
      </p:sp>
      <p:pic>
        <p:nvPicPr>
          <p:cNvPr id="4098" name="Picture 2" descr="C:\Users\Owner\Documents\E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67" y="3789040"/>
            <a:ext cx="2589381" cy="25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curve singularities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-25000" dirty="0"/>
              <a:t>6</a:t>
            </a:r>
            <a:r>
              <a:rPr lang="en-US" dirty="0"/>
              <a:t> : x</a:t>
            </a:r>
            <a:r>
              <a:rPr lang="en-US" baseline="30000" dirty="0"/>
              <a:t>4 </a:t>
            </a:r>
            <a:r>
              <a:rPr lang="en-US" dirty="0"/>
              <a:t>+ y</a:t>
            </a:r>
            <a:r>
              <a:rPr lang="en-US" baseline="30000" dirty="0"/>
              <a:t>3</a:t>
            </a:r>
            <a:r>
              <a:rPr lang="en-US" dirty="0"/>
              <a:t> = </a:t>
            </a:r>
            <a:r>
              <a:rPr lang="en-US" dirty="0" smtClean="0"/>
              <a:t>0</a:t>
            </a:r>
          </a:p>
          <a:p>
            <a:r>
              <a:rPr lang="en-US" dirty="0"/>
              <a:t>E</a:t>
            </a:r>
            <a:r>
              <a:rPr lang="en-US" baseline="-25000" dirty="0"/>
              <a:t>7</a:t>
            </a:r>
            <a:r>
              <a:rPr lang="en-US" dirty="0"/>
              <a:t> : x</a:t>
            </a:r>
            <a:r>
              <a:rPr lang="en-US" baseline="30000" dirty="0"/>
              <a:t>3</a:t>
            </a:r>
            <a:r>
              <a:rPr lang="en-US" dirty="0"/>
              <a:t>y + y</a:t>
            </a:r>
            <a:r>
              <a:rPr lang="en-US" baseline="30000" dirty="0"/>
              <a:t>3</a:t>
            </a:r>
            <a:r>
              <a:rPr lang="en-US" dirty="0"/>
              <a:t> = </a:t>
            </a:r>
            <a:r>
              <a:rPr lang="en-US" dirty="0" smtClean="0"/>
              <a:t>0</a:t>
            </a:r>
          </a:p>
          <a:p>
            <a:r>
              <a:rPr lang="en-US" dirty="0"/>
              <a:t>E</a:t>
            </a:r>
            <a:r>
              <a:rPr lang="en-US" baseline="-25000" dirty="0"/>
              <a:t>8</a:t>
            </a:r>
            <a:r>
              <a:rPr lang="en-US" dirty="0"/>
              <a:t> : x</a:t>
            </a:r>
            <a:r>
              <a:rPr lang="en-US" baseline="30000" dirty="0"/>
              <a:t>5</a:t>
            </a:r>
            <a:r>
              <a:rPr lang="en-US" dirty="0"/>
              <a:t> + y</a:t>
            </a:r>
            <a:r>
              <a:rPr lang="en-US" baseline="30000" dirty="0"/>
              <a:t>3</a:t>
            </a:r>
            <a:r>
              <a:rPr lang="en-US" dirty="0"/>
              <a:t> = 0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: x</a:t>
            </a:r>
            <a:r>
              <a:rPr lang="en-US" baseline="30000" dirty="0"/>
              <a:t>n+1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0 </a:t>
            </a:r>
            <a:r>
              <a:rPr lang="en-US" dirty="0" smtClean="0"/>
              <a:t>, n </a:t>
            </a:r>
            <a:r>
              <a:rPr lang="en-CA" dirty="0" smtClean="0"/>
              <a:t>≥ 1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 : x</a:t>
            </a:r>
            <a:r>
              <a:rPr lang="en-US" baseline="30000" dirty="0"/>
              <a:t>2</a:t>
            </a:r>
            <a:r>
              <a:rPr lang="en-US" dirty="0"/>
              <a:t>y + y</a:t>
            </a:r>
            <a:r>
              <a:rPr lang="en-US" baseline="30000" dirty="0"/>
              <a:t>n-1</a:t>
            </a:r>
            <a:r>
              <a:rPr lang="en-US" dirty="0"/>
              <a:t> = 0 </a:t>
            </a:r>
            <a:r>
              <a:rPr lang="en-US" dirty="0" smtClean="0"/>
              <a:t>, </a:t>
            </a:r>
            <a:r>
              <a:rPr lang="en-US" dirty="0"/>
              <a:t>n </a:t>
            </a:r>
            <a:r>
              <a:rPr lang="en-CA" dirty="0"/>
              <a:t>≥ 4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Assumptions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 indicates a complete local commutative Noetherian ring.</a:t>
            </a:r>
          </a:p>
          <a:p>
            <a:r>
              <a:rPr lang="en-CA" dirty="0" smtClean="0"/>
              <a:t>R has finitely many indecomposable </a:t>
            </a:r>
            <a:r>
              <a:rPr lang="en-CA" i="1" dirty="0" smtClean="0"/>
              <a:t>Cohen-Macaulay modules</a:t>
            </a:r>
            <a:r>
              <a:rPr lang="en-CA" dirty="0" smtClean="0"/>
              <a:t> up to isomorphism (finite CM type).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82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/>
              <a:t>6</a:t>
            </a:r>
            <a:r>
              <a:rPr lang="en-US" dirty="0" smtClean="0"/>
              <a:t> : x</a:t>
            </a:r>
            <a:r>
              <a:rPr lang="en-US" baseline="30000" dirty="0" smtClean="0"/>
              <a:t>4 </a:t>
            </a:r>
            <a:r>
              <a:rPr lang="en-US" dirty="0" smtClean="0"/>
              <a:t>+ y</a:t>
            </a:r>
            <a:r>
              <a:rPr lang="en-US" baseline="30000" dirty="0" smtClean="0"/>
              <a:t>3</a:t>
            </a:r>
            <a:r>
              <a:rPr lang="en-US" dirty="0" smtClean="0"/>
              <a:t> = 0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715445" cy="4715445"/>
          </a:xfrm>
        </p:spPr>
      </p:pic>
    </p:spTree>
    <p:extLst>
      <p:ext uri="{BB962C8B-B14F-4D97-AF65-F5344CB8AC3E}">
        <p14:creationId xmlns:p14="http://schemas.microsoft.com/office/powerpoint/2010/main" val="11636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/>
              <a:t>7</a:t>
            </a:r>
            <a:r>
              <a:rPr lang="en-US" dirty="0" smtClean="0"/>
              <a:t> : x</a:t>
            </a:r>
            <a:r>
              <a:rPr lang="en-US" baseline="30000" dirty="0" smtClean="0"/>
              <a:t>3</a:t>
            </a:r>
            <a:r>
              <a:rPr lang="en-US" dirty="0" smtClean="0"/>
              <a:t>y + y</a:t>
            </a:r>
            <a:r>
              <a:rPr lang="en-US" baseline="30000" dirty="0" smtClean="0"/>
              <a:t>3</a:t>
            </a:r>
            <a:r>
              <a:rPr lang="en-US" dirty="0" smtClean="0"/>
              <a:t> = 0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569296" cy="4569296"/>
          </a:xfrm>
        </p:spPr>
      </p:pic>
    </p:spTree>
    <p:extLst>
      <p:ext uri="{BB962C8B-B14F-4D97-AF65-F5344CB8AC3E}">
        <p14:creationId xmlns:p14="http://schemas.microsoft.com/office/powerpoint/2010/main" val="5248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/>
              <a:t>8</a:t>
            </a:r>
            <a:r>
              <a:rPr lang="en-US" dirty="0" smtClean="0"/>
              <a:t> : x</a:t>
            </a:r>
            <a:r>
              <a:rPr lang="en-US" baseline="30000" dirty="0" smtClean="0"/>
              <a:t>5</a:t>
            </a:r>
            <a:r>
              <a:rPr lang="en-US" dirty="0" smtClean="0"/>
              <a:t> + y</a:t>
            </a:r>
            <a:r>
              <a:rPr lang="en-US" baseline="30000" dirty="0"/>
              <a:t>3</a:t>
            </a:r>
            <a:r>
              <a:rPr lang="en-US" dirty="0" smtClean="0"/>
              <a:t> = 0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497288" cy="4497288"/>
          </a:xfrm>
        </p:spPr>
      </p:pic>
    </p:spTree>
    <p:extLst>
      <p:ext uri="{BB962C8B-B14F-4D97-AF65-F5344CB8AC3E}">
        <p14:creationId xmlns:p14="http://schemas.microsoft.com/office/powerpoint/2010/main" val="2578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: x</a:t>
            </a:r>
            <a:r>
              <a:rPr lang="en-US" baseline="30000" dirty="0" smtClean="0"/>
              <a:t>n+1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 smtClean="0"/>
              <a:t> = 0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810000" cy="3810000"/>
          </a:xfrm>
        </p:spPr>
      </p:pic>
      <p:sp>
        <p:nvSpPr>
          <p:cNvPr id="4" name="TextBox 3"/>
          <p:cNvSpPr txBox="1"/>
          <p:nvPr/>
        </p:nvSpPr>
        <p:spPr>
          <a:xfrm>
            <a:off x="1338536" y="19168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1233" y="1916832"/>
            <a:ext cx="5613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endParaRPr lang="en-CA" sz="3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8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: x</a:t>
            </a:r>
            <a:r>
              <a:rPr lang="en-US" baseline="30000" dirty="0"/>
              <a:t>2</a:t>
            </a:r>
            <a:r>
              <a:rPr lang="en-US" dirty="0" smtClean="0"/>
              <a:t>y + y</a:t>
            </a:r>
            <a:r>
              <a:rPr lang="en-US" baseline="30000" dirty="0" smtClean="0"/>
              <a:t>n-1</a:t>
            </a:r>
            <a:r>
              <a:rPr lang="en-US" dirty="0" smtClean="0"/>
              <a:t> = 0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81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99648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4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021118"/>
            <a:ext cx="576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/>
              <a:t>5</a:t>
            </a:r>
            <a:endParaRPr lang="en-CA" sz="3200" dirty="0" smtClean="0"/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, n even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851"/>
            <a:ext cx="9144000" cy="1746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7" y="4484711"/>
            <a:ext cx="1980620" cy="5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, n odd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229600" cy="3269562"/>
          </a:xfrm>
        </p:spPr>
      </p:pic>
    </p:spTree>
    <p:extLst>
      <p:ext uri="{BB962C8B-B14F-4D97-AF65-F5344CB8AC3E}">
        <p14:creationId xmlns:p14="http://schemas.microsoft.com/office/powerpoint/2010/main" val="18169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/>
              <a:t>6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410"/>
            <a:ext cx="8229600" cy="4107543"/>
          </a:xfrm>
        </p:spPr>
      </p:pic>
    </p:spTree>
    <p:extLst>
      <p:ext uri="{BB962C8B-B14F-4D97-AF65-F5344CB8AC3E}">
        <p14:creationId xmlns:p14="http://schemas.microsoft.com/office/powerpoint/2010/main" val="5599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Iyama-Wemyss</a:t>
            </a:r>
            <a:r>
              <a:rPr lang="en-US" dirty="0" smtClean="0"/>
              <a:t>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an algorithm developed by </a:t>
            </a:r>
            <a:r>
              <a:rPr lang="en-US" dirty="0" err="1"/>
              <a:t>Iyama</a:t>
            </a:r>
            <a:r>
              <a:rPr lang="en-US" dirty="0"/>
              <a:t> and </a:t>
            </a:r>
            <a:r>
              <a:rPr lang="en-US" dirty="0" err="1"/>
              <a:t>Wemyss</a:t>
            </a:r>
            <a:r>
              <a:rPr lang="en-US" dirty="0"/>
              <a:t> (2010) to compute </a:t>
            </a:r>
            <a:r>
              <a:rPr lang="en-US" dirty="0" smtClean="0"/>
              <a:t>add(M)-almost-split-sequences and add(M)-approximations, which splice to give pre-resolutions.</a:t>
            </a:r>
            <a:endParaRPr lang="en-US" dirty="0"/>
          </a:p>
          <a:p>
            <a:r>
              <a:rPr lang="en-US" dirty="0" smtClean="0"/>
              <a:t>Example: compute the global dimension 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	  , where 			    over A</a:t>
            </a:r>
            <a:r>
              <a:rPr lang="en-US" baseline="-25000" dirty="0" smtClean="0"/>
              <a:t>5.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26581"/>
            <a:ext cx="2684289" cy="435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83" y="4817639"/>
            <a:ext cx="2463338" cy="3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" y="1268760"/>
            <a:ext cx="8477250" cy="48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Module: like a vector space, but over any ring (not necessarily a field)</a:t>
            </a:r>
          </a:p>
          <a:p>
            <a:r>
              <a:rPr lang="en-US" dirty="0" smtClean="0"/>
              <a:t>Exact sequence: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978968" y="385717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 </a:t>
            </a:r>
            <a:r>
              <a:rPr lang="en-US" sz="7200" dirty="0" smtClean="0">
                <a:sym typeface="Wingdings" panose="05000000000000000000" pitchFamily="2" charset="2"/>
              </a:rPr>
              <a:t> B  C</a:t>
            </a:r>
            <a:endParaRPr lang="en-CA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902598" y="347245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α</a:t>
            </a:r>
            <a:endParaRPr lang="en-CA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20073" y="3514417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β</a:t>
            </a:r>
            <a:endParaRPr lang="en-CA" sz="3600" dirty="0"/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5445224"/>
            <a:ext cx="3783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Im</a:t>
            </a:r>
            <a:r>
              <a:rPr lang="en-US" sz="3600" dirty="0" smtClean="0"/>
              <a:t>(</a:t>
            </a:r>
            <a:r>
              <a:rPr lang="el-GR" sz="3600" dirty="0" smtClean="0"/>
              <a:t>α</a:t>
            </a:r>
            <a:r>
              <a:rPr lang="en-US" sz="3600" dirty="0" smtClean="0"/>
              <a:t>) = </a:t>
            </a:r>
            <a:r>
              <a:rPr lang="en-US" sz="3600" dirty="0" err="1" smtClean="0"/>
              <a:t>ker</a:t>
            </a:r>
            <a:r>
              <a:rPr lang="en-US" sz="3600" dirty="0" smtClean="0"/>
              <a:t>(</a:t>
            </a:r>
            <a:r>
              <a:rPr lang="el-GR" sz="3600" dirty="0" smtClean="0"/>
              <a:t>β</a:t>
            </a:r>
            <a:r>
              <a:rPr lang="en-US" sz="3600" dirty="0" smtClean="0"/>
              <a:t>)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92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Cover of an AR quiver:</a:t>
            </a:r>
          </a:p>
          <a:p>
            <a:pPr lvl="1"/>
            <a:r>
              <a:rPr lang="en-US" dirty="0" smtClean="0"/>
              <a:t>Infinite directed graph which gives back original AR quiver when vertices identified</a:t>
            </a:r>
          </a:p>
          <a:p>
            <a:pPr lvl="1"/>
            <a:r>
              <a:rPr lang="en-US" dirty="0" smtClean="0"/>
              <a:t>Preserves tau</a:t>
            </a:r>
          </a:p>
          <a:p>
            <a:pPr lvl="1"/>
            <a:r>
              <a:rPr lang="en-US" dirty="0" smtClean="0"/>
              <a:t>Covers every other cover that preserves tau</a:t>
            </a:r>
          </a:p>
        </p:txBody>
      </p:sp>
    </p:spTree>
    <p:extLst>
      <p:ext uri="{BB962C8B-B14F-4D97-AF65-F5344CB8AC3E}">
        <p14:creationId xmlns:p14="http://schemas.microsoft.com/office/powerpoint/2010/main" val="18312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1724"/>
            <a:ext cx="9144000" cy="2281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3" y="2632742"/>
            <a:ext cx="9144000" cy="25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073"/>
            <a:ext cx="8229600" cy="22806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25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6659"/>
            <a:ext cx="8229600" cy="2393044"/>
          </a:xfrm>
        </p:spPr>
      </p:pic>
      <p:sp>
        <p:nvSpPr>
          <p:cNvPr id="4" name="TextBox 3"/>
          <p:cNvSpPr txBox="1"/>
          <p:nvPr/>
        </p:nvSpPr>
        <p:spPr>
          <a:xfrm>
            <a:off x="5940152" y="306896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v</a:t>
            </a:r>
            <a:endParaRPr lang="en-CA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9663"/>
            <a:ext cx="1619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3646"/>
            <a:ext cx="8229600" cy="249907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715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826421"/>
            <a:ext cx="2040080" cy="6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2762"/>
            <a:ext cx="8229600" cy="2340838"/>
          </a:xfrm>
        </p:spPr>
      </p:pic>
    </p:spTree>
    <p:extLst>
      <p:ext uri="{BB962C8B-B14F-4D97-AF65-F5344CB8AC3E}">
        <p14:creationId xmlns:p14="http://schemas.microsoft.com/office/powerpoint/2010/main" val="33514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0800"/>
            <a:ext cx="8229600" cy="2364763"/>
          </a:xfrm>
        </p:spPr>
      </p:pic>
      <p:sp>
        <p:nvSpPr>
          <p:cNvPr id="5" name="TextBox 4"/>
          <p:cNvSpPr txBox="1"/>
          <p:nvPr/>
        </p:nvSpPr>
        <p:spPr>
          <a:xfrm>
            <a:off x="827584" y="18448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Circled vertices count as zero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34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4425"/>
            <a:ext cx="8229600" cy="2397512"/>
          </a:xfrm>
        </p:spPr>
      </p:pic>
      <p:sp>
        <p:nvSpPr>
          <p:cNvPr id="4" name="TextBox 3"/>
          <p:cNvSpPr txBox="1"/>
          <p:nvPr/>
        </p:nvSpPr>
        <p:spPr>
          <a:xfrm>
            <a:off x="483526" y="185636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Negative-numbered vertices count as zero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035"/>
            <a:ext cx="8229600" cy="2514292"/>
          </a:xfrm>
        </p:spPr>
      </p:pic>
    </p:spTree>
    <p:extLst>
      <p:ext uri="{BB962C8B-B14F-4D97-AF65-F5344CB8AC3E}">
        <p14:creationId xmlns:p14="http://schemas.microsoft.com/office/powerpoint/2010/main" val="37133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vertices – 1</a:t>
            </a:r>
            <a:r>
              <a:rPr lang="en-US" baseline="30000" dirty="0" smtClean="0"/>
              <a:t>st</a:t>
            </a:r>
            <a:r>
              <a:rPr lang="en-US" dirty="0" smtClean="0"/>
              <a:t> term</a:t>
            </a:r>
          </a:p>
          <a:p>
            <a:r>
              <a:rPr lang="en-US" dirty="0" smtClean="0"/>
              <a:t>Circled vertices – 2</a:t>
            </a:r>
            <a:r>
              <a:rPr lang="en-US" baseline="30000" dirty="0" smtClean="0"/>
              <a:t>nd</a:t>
            </a:r>
            <a:r>
              <a:rPr lang="en-US" dirty="0" smtClean="0"/>
              <a:t> term</a:t>
            </a:r>
          </a:p>
          <a:p>
            <a:r>
              <a:rPr lang="en-US" dirty="0" smtClean="0"/>
              <a:t>Multiplicities determined by vertex numbers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26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Splicing exact sequences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22069"/>
            <a:ext cx="6891727" cy="1023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64" y="3356992"/>
            <a:ext cx="362902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415803"/>
            <a:ext cx="6884607" cy="88373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355976" y="3356992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041" y="4494569"/>
            <a:ext cx="7191375" cy="93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5428019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α</a:t>
            </a:r>
            <a:r>
              <a:rPr lang="en-CA" sz="3600" dirty="0" smtClean="0"/>
              <a:t>, </a:t>
            </a:r>
            <a:r>
              <a:rPr lang="el-GR" sz="3600" dirty="0" smtClean="0"/>
              <a:t>δ</a:t>
            </a:r>
            <a:r>
              <a:rPr lang="en-CA" sz="3600" dirty="0" smtClean="0"/>
              <a:t> injective </a:t>
            </a:r>
          </a:p>
          <a:p>
            <a:r>
              <a:rPr lang="el-GR" sz="3600" dirty="0" smtClean="0"/>
              <a:t>β</a:t>
            </a:r>
            <a:r>
              <a:rPr lang="en-CA" sz="3600" dirty="0" smtClean="0"/>
              <a:t>, </a:t>
            </a:r>
            <a:r>
              <a:rPr lang="el-GR" sz="3600" dirty="0" smtClean="0"/>
              <a:t>ε</a:t>
            </a:r>
            <a:r>
              <a:rPr lang="en-CA" sz="3600" dirty="0" smtClean="0"/>
              <a:t> surjective</a:t>
            </a:r>
            <a:endParaRPr lang="en-CA" sz="36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3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9195"/>
            <a:ext cx="8229600" cy="2385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99" y="4041778"/>
            <a:ext cx="9144000" cy="2521832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46113"/>
            <a:ext cx="569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609399"/>
            <a:ext cx="799406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1" y="1680803"/>
            <a:ext cx="569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2993"/>
            <a:ext cx="564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 sequences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619672" y="1628800"/>
            <a:ext cx="72008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2542902"/>
            <a:ext cx="72008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77" y="2132856"/>
            <a:ext cx="504936" cy="4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0" y="3226134"/>
            <a:ext cx="7972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698332"/>
            <a:ext cx="64807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Pre-resolution </a:t>
            </a:r>
            <a:r>
              <a:rPr lang="en-US" sz="2800" dirty="0">
                <a:solidFill>
                  <a:prstClr val="black"/>
                </a:solidFill>
                <a:sym typeface="Wingdings" panose="05000000000000000000" pitchFamily="2" charset="2"/>
              </a:rPr>
              <a:t>of N-</a:t>
            </a:r>
          </a:p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320" y="4283515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prstClr val="black"/>
                </a:solidFill>
                <a:sym typeface="Wingdings" panose="05000000000000000000" pitchFamily="2" charset="2"/>
              </a:rPr>
              <a:t>Length 3</a:t>
            </a:r>
          </a:p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624300" y="6858000"/>
            <a:ext cx="2494620" cy="142755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332386"/>
            <a:ext cx="39434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prstClr val="black"/>
                </a:solidFill>
                <a:sym typeface="Wingdings" panose="05000000000000000000" pitchFamily="2" charset="2"/>
              </a:rPr>
              <a:t>Length 2</a:t>
            </a:r>
          </a:p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94407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Gldim</a:t>
            </a:r>
            <a:r>
              <a:rPr lang="en-US" sz="2800" dirty="0" smtClean="0">
                <a:solidFill>
                  <a:prstClr val="black"/>
                </a:solidFill>
              </a:rPr>
              <a:t>(A) = 3</a:t>
            </a:r>
            <a:endParaRPr lang="en-CA" sz="28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1321"/>
            <a:ext cx="5724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27" y="1688803"/>
            <a:ext cx="786873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599" y="2571979"/>
            <a:ext cx="714863" cy="36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3" y="3336376"/>
            <a:ext cx="814361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598" y="4865364"/>
            <a:ext cx="714863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kernel of some sequence is repeated</a:t>
            </a:r>
          </a:p>
          <a:p>
            <a:pPr lvl="1"/>
            <a:r>
              <a:rPr lang="en-US" dirty="0" smtClean="0"/>
              <a:t>Pre-resolution (and global dimension) must be infinite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068960"/>
            <a:ext cx="3596887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645024"/>
            <a:ext cx="3723605" cy="550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771660"/>
            <a:ext cx="4917764" cy="5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08" y="2174959"/>
            <a:ext cx="433222" cy="459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48" y="3284984"/>
            <a:ext cx="510852" cy="541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376070"/>
            <a:ext cx="432048" cy="447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McKay Graphs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CA" dirty="0" smtClean="0"/>
              <a:t>For a finite matrix group    </a:t>
            </a:r>
            <a:r>
              <a:rPr lang="en-CA" dirty="0" smtClean="0"/>
              <a:t>                 and </a:t>
            </a:r>
            <a:r>
              <a:rPr lang="en-CA" dirty="0" smtClean="0"/>
              <a:t>representation      </a:t>
            </a:r>
            <a:r>
              <a:rPr lang="en-CA" dirty="0" smtClean="0"/>
              <a:t>:</a:t>
            </a:r>
            <a:endParaRPr lang="en-CA" dirty="0" smtClean="0"/>
          </a:p>
          <a:p>
            <a:r>
              <a:rPr lang="en-CA" dirty="0" smtClean="0"/>
              <a:t>Vertices: Irreducible representations of </a:t>
            </a:r>
          </a:p>
          <a:p>
            <a:r>
              <a:rPr lang="en-CA" dirty="0"/>
              <a:t>n</a:t>
            </a:r>
            <a:r>
              <a:rPr lang="en-CA" dirty="0" smtClean="0"/>
              <a:t> arrows from     to </a:t>
            </a:r>
            <a:r>
              <a:rPr lang="en-CA" dirty="0"/>
              <a:t> </a:t>
            </a:r>
            <a:r>
              <a:rPr lang="en-CA" dirty="0" smtClean="0"/>
              <a:t>   when            		         is an n-dimensional vector space over </a:t>
            </a:r>
            <a:r>
              <a:rPr lang="en-CA" dirty="0"/>
              <a:t>k</a:t>
            </a:r>
            <a:r>
              <a:rPr lang="en-CA" dirty="0" smtClean="0"/>
              <a:t>.</a:t>
            </a:r>
            <a:r>
              <a:rPr lang="en-CA" b="1" dirty="0" smtClean="0"/>
              <a:t> </a:t>
            </a:r>
            <a:endParaRPr lang="en-CA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357" y="3345794"/>
            <a:ext cx="3701695" cy="55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5" y="3334297"/>
            <a:ext cx="1584175" cy="531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1772816"/>
            <a:ext cx="1872208" cy="458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2742785"/>
            <a:ext cx="451948" cy="4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199187"/>
            <a:ext cx="581820" cy="56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64904"/>
            <a:ext cx="2089699" cy="64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00808"/>
            <a:ext cx="463191" cy="4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Finite matrix groups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140968"/>
            <a:ext cx="328470" cy="54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951" y="3695505"/>
            <a:ext cx="470258" cy="525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5316170"/>
            <a:ext cx="2655572" cy="525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96" y="2683832"/>
            <a:ext cx="2988094" cy="572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r>
              <a:rPr lang="en-CA" dirty="0"/>
              <a:t> </a:t>
            </a:r>
            <a:r>
              <a:rPr lang="en-CA" dirty="0" smtClean="0"/>
              <a:t>  : a finite matrix group containing no </a:t>
            </a:r>
            <a:r>
              <a:rPr lang="en-CA" dirty="0" err="1" smtClean="0"/>
              <a:t>pseudoreflections</a:t>
            </a:r>
            <a:endParaRPr lang="en-CA" dirty="0" smtClean="0"/>
          </a:p>
          <a:p>
            <a:r>
              <a:rPr lang="en-CA" dirty="0" smtClean="0"/>
              <a:t>Acting on a polynomial ring 		         where </a:t>
            </a:r>
            <a:r>
              <a:rPr lang="en-CA" dirty="0"/>
              <a:t> </a:t>
            </a:r>
            <a:r>
              <a:rPr lang="en-CA" dirty="0" smtClean="0"/>
              <a:t>   has characteristic zero</a:t>
            </a:r>
          </a:p>
          <a:p>
            <a:r>
              <a:rPr lang="en-CA" dirty="0" smtClean="0"/>
              <a:t>Then the McKay graph of      is the AR quiver of its invariant ring      , also a finite CM type surface singularity.</a:t>
            </a:r>
          </a:p>
          <a:p>
            <a:r>
              <a:rPr lang="en-CA" dirty="0" smtClean="0"/>
              <a:t>AR translate:</a:t>
            </a:r>
          </a:p>
          <a:p>
            <a:r>
              <a:rPr lang="el-GR" dirty="0" smtClean="0"/>
              <a:t>τ</a:t>
            </a:r>
            <a:r>
              <a:rPr lang="en-CA" dirty="0" smtClean="0"/>
              <a:t> is defined for all modules.</a:t>
            </a:r>
          </a:p>
        </p:txBody>
      </p:sp>
    </p:spTree>
    <p:extLst>
      <p:ext uri="{BB962C8B-B14F-4D97-AF65-F5344CB8AC3E}">
        <p14:creationId xmlns:p14="http://schemas.microsoft.com/office/powerpoint/2010/main" val="1958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12670"/>
            <a:ext cx="881133" cy="704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81" y="1684348"/>
            <a:ext cx="838002" cy="448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23" y="1418509"/>
            <a:ext cx="20955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636" y="2485309"/>
            <a:ext cx="4248472" cy="4165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1653850"/>
            <a:ext cx="4520045" cy="6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567" y="684312"/>
            <a:ext cx="736633" cy="512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00200"/>
            <a:ext cx="7317781" cy="1891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891" y="3491312"/>
            <a:ext cx="6448218" cy="30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examples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56792"/>
            <a:ext cx="8686800" cy="1211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07297"/>
            <a:ext cx="7770385" cy="21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Code: http://kappa.math.unb.ca/studentProjects/brandoncode.html </a:t>
            </a:r>
            <a:endParaRPr lang="en-CA" dirty="0" smtClean="0"/>
          </a:p>
          <a:p>
            <a:r>
              <a:rPr lang="en-CA" dirty="0" smtClean="0"/>
              <a:t>Paper: B. Doherty, E. Faber, C. Ingalls. Computing global </a:t>
            </a:r>
            <a:r>
              <a:rPr lang="en-CA" dirty="0"/>
              <a:t>d</a:t>
            </a:r>
            <a:r>
              <a:rPr lang="en-CA" dirty="0" smtClean="0"/>
              <a:t>imensions of endomorphism </a:t>
            </a:r>
            <a:r>
              <a:rPr lang="en-CA" dirty="0"/>
              <a:t>r</a:t>
            </a:r>
            <a:r>
              <a:rPr lang="en-CA" dirty="0" smtClean="0"/>
              <a:t>ings via </a:t>
            </a:r>
            <a:r>
              <a:rPr lang="en-CA" dirty="0"/>
              <a:t>ladders. </a:t>
            </a:r>
            <a:r>
              <a:rPr lang="en-CA" dirty="0" smtClean="0"/>
              <a:t>J. Alg., to appear. </a:t>
            </a:r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arxiv.org/abs/1508.06287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7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060848"/>
            <a:ext cx="7728864" cy="1512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Invariant rings (surface singularities):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Curve singularities: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871683"/>
            <a:ext cx="5837658" cy="29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396526" cy="15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modules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 ○ s =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B</a:t>
            </a:r>
            <a:r>
              <a:rPr lang="en-US" dirty="0" smtClean="0"/>
              <a:t>, then s is a section of g </a:t>
            </a:r>
          </a:p>
          <a:p>
            <a:r>
              <a:rPr lang="en-US" dirty="0"/>
              <a:t>g</a:t>
            </a:r>
            <a:r>
              <a:rPr lang="en-US" dirty="0" smtClean="0"/>
              <a:t> is </a:t>
            </a:r>
            <a:r>
              <a:rPr lang="en-US" dirty="0" err="1" smtClean="0"/>
              <a:t>surjective</a:t>
            </a:r>
            <a:r>
              <a:rPr lang="en-US" dirty="0" smtClean="0"/>
              <a:t>, say g is a </a:t>
            </a:r>
            <a:r>
              <a:rPr lang="en-US" i="1" dirty="0" smtClean="0"/>
              <a:t>split </a:t>
            </a:r>
            <a:r>
              <a:rPr lang="en-US" i="1" dirty="0" err="1" smtClean="0"/>
              <a:t>epimorphism</a:t>
            </a:r>
            <a:endParaRPr lang="en-US" i="1" dirty="0" smtClean="0"/>
          </a:p>
          <a:p>
            <a:r>
              <a:rPr lang="en-US" dirty="0" smtClean="0"/>
              <a:t>A module P is projective if :</a:t>
            </a:r>
          </a:p>
          <a:p>
            <a:r>
              <a:rPr lang="en-CA" dirty="0" smtClean="0"/>
              <a:t>∀</a:t>
            </a:r>
            <a:r>
              <a:rPr lang="en-US" dirty="0" smtClean="0"/>
              <a:t> X </a:t>
            </a:r>
            <a:r>
              <a:rPr lang="en-US" dirty="0" smtClean="0">
                <a:sym typeface="Wingdings" panose="05000000000000000000" pitchFamily="2" charset="2"/>
              </a:rPr>
              <a:t> P, h </a:t>
            </a:r>
            <a:r>
              <a:rPr lang="en-US" dirty="0" err="1" smtClean="0">
                <a:sym typeface="Wingdings" panose="05000000000000000000" pitchFamily="2" charset="2"/>
              </a:rPr>
              <a:t>surjective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 split</a:t>
            </a:r>
            <a:endParaRPr lang="en-US" baseline="-250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575790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06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the AR quiver of a ring R has a tau-orbit J of order a, and no module in J has a predecessor in </a:t>
            </a:r>
            <a:r>
              <a:rPr lang="en-CA" dirty="0"/>
              <a:t>J</a:t>
            </a:r>
            <a:r>
              <a:rPr lang="en-CA" dirty="0" smtClean="0"/>
              <a:t>, then there are modules over R whose endomorphism rings have each global  dimension from 2 up to a + 1.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077072"/>
            <a:ext cx="2690126" cy="26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88" y="1600200"/>
            <a:ext cx="7958903" cy="58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62" y="3507804"/>
            <a:ext cx="47529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30659"/>
            <a:ext cx="4057650" cy="399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189" y="2706408"/>
            <a:ext cx="3205584" cy="801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487" y="3535359"/>
            <a:ext cx="581025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686" y="3645024"/>
            <a:ext cx="2008776" cy="388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545" y="1717371"/>
            <a:ext cx="407562" cy="435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444" y="1717371"/>
            <a:ext cx="407562" cy="435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1687" y="2759061"/>
            <a:ext cx="319277" cy="3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96752"/>
            <a:ext cx="4216736" cy="41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248980"/>
            <a:ext cx="737419" cy="52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252392"/>
            <a:ext cx="333375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6207305"/>
            <a:ext cx="3746050" cy="413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975" y="1417638"/>
            <a:ext cx="30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Sequence for 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769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1340768"/>
            <a:ext cx="9172575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44" y="6131173"/>
            <a:ext cx="3924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85900"/>
            <a:ext cx="89916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48" y="5997575"/>
            <a:ext cx="66103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74" y="2612351"/>
            <a:ext cx="1655132" cy="662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Approximating</a:t>
            </a:r>
          </a:p>
          <a:p>
            <a:pPr lvl="1"/>
            <a:r>
              <a:rPr lang="en-CA" dirty="0" smtClean="0"/>
              <a:t>Say      is some </a:t>
            </a:r>
            <a:r>
              <a:rPr lang="en-CA" dirty="0" err="1" smtClean="0"/>
              <a:t>indec</a:t>
            </a:r>
            <a:r>
              <a:rPr lang="en-CA" dirty="0" smtClean="0"/>
              <a:t>. summand of the kernel.</a:t>
            </a:r>
          </a:p>
          <a:p>
            <a:pPr lvl="1"/>
            <a:r>
              <a:rPr lang="en-CA" dirty="0" smtClean="0"/>
              <a:t>If                , or                 , then       is a summand of   - no need to approximate it further.</a:t>
            </a:r>
          </a:p>
          <a:p>
            <a:pPr lvl="1"/>
            <a:r>
              <a:rPr lang="en-CA" dirty="0" smtClean="0"/>
              <a:t>If  		, then its pre-resolution is: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    With length a – b + 1.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00808"/>
            <a:ext cx="1224136" cy="48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636912"/>
            <a:ext cx="1195334" cy="564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912" y="2219846"/>
            <a:ext cx="382611" cy="469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586" y="2636912"/>
            <a:ext cx="460781" cy="564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259" y="2730304"/>
            <a:ext cx="470229" cy="426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618806"/>
            <a:ext cx="1770314" cy="435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4103886"/>
            <a:ext cx="6427413" cy="560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549" y="1782869"/>
            <a:ext cx="407562" cy="435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496" y="2739702"/>
            <a:ext cx="407562" cy="4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9" y="1625618"/>
            <a:ext cx="4207729" cy="1028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" y="3212976"/>
            <a:ext cx="9165772" cy="9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5" y="3563777"/>
            <a:ext cx="3082152" cy="3052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51323"/>
            <a:ext cx="57912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564904"/>
            <a:ext cx="4238625" cy="48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other global dimensions: choose all modules outside of J, and modules 					</a:t>
            </a:r>
            <a:r>
              <a:rPr lang="en-CA" dirty="0"/>
              <a:t> </a:t>
            </a:r>
            <a:r>
              <a:rPr lang="en-CA" dirty="0" smtClean="0"/>
              <a:t>                  . Then 									 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737422"/>
            <a:ext cx="6166729" cy="483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81" y="4249431"/>
            <a:ext cx="3748689" cy="403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42" y="3060240"/>
            <a:ext cx="5748287" cy="494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639" y="2615009"/>
            <a:ext cx="407562" cy="4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1-predecessor case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Suppose each module in J </a:t>
            </a:r>
            <a:r>
              <a:rPr lang="en-CA" dirty="0" smtClean="0"/>
              <a:t>has exactly </a:t>
            </a:r>
            <a:r>
              <a:rPr lang="en-CA" dirty="0" smtClean="0"/>
              <a:t>one predecessor in </a:t>
            </a:r>
            <a:r>
              <a:rPr lang="en-CA" dirty="0" smtClean="0"/>
              <a:t>J (no multiple arrows), </a:t>
            </a:r>
            <a:r>
              <a:rPr lang="en-CA" dirty="0" smtClean="0"/>
              <a:t>and let </a:t>
            </a:r>
          </a:p>
          <a:p>
            <a:endParaRPr lang="en-CA" dirty="0"/>
          </a:p>
          <a:p>
            <a:r>
              <a:rPr lang="en-CA" dirty="0" smtClean="0"/>
              <a:t>Then the global dimension of                     is:</a:t>
            </a:r>
          </a:p>
          <a:p>
            <a:pPr marL="457200" lvl="1" indent="0">
              <a:buNone/>
            </a:pPr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36912"/>
            <a:ext cx="711517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56992"/>
            <a:ext cx="1819374" cy="440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70" y="3863181"/>
            <a:ext cx="2047900" cy="333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2678848"/>
            <a:ext cx="407562" cy="435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219" y="2678848"/>
            <a:ext cx="368332" cy="39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837232"/>
            <a:ext cx="4028200" cy="186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3983760"/>
            <a:ext cx="315914" cy="294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735" y="4623531"/>
            <a:ext cx="315914" cy="294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5278282"/>
            <a:ext cx="315914" cy="294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901" y="4479262"/>
            <a:ext cx="1118851" cy="5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75" y="4318629"/>
            <a:ext cx="1253533" cy="485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669211"/>
            <a:ext cx="2165284" cy="466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910" y="3214767"/>
            <a:ext cx="1998676" cy="46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248" y="2685223"/>
            <a:ext cx="864096" cy="342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827" y="2254558"/>
            <a:ext cx="290949" cy="310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503"/>
            <a:ext cx="8229600" cy="4525963"/>
          </a:xfrm>
        </p:spPr>
        <p:txBody>
          <a:bodyPr/>
          <a:lstStyle/>
          <a:p>
            <a:r>
              <a:rPr lang="en-CA" dirty="0" smtClean="0"/>
              <a:t>Suppose        </a:t>
            </a:r>
            <a:r>
              <a:rPr lang="en-CA" dirty="0"/>
              <a:t> </a:t>
            </a:r>
            <a:r>
              <a:rPr lang="en-CA" dirty="0" smtClean="0"/>
              <a:t>is the predecessor of N in J. Because    is an </a:t>
            </a:r>
            <a:r>
              <a:rPr lang="en-CA" dirty="0" err="1" smtClean="0"/>
              <a:t>automorphism</a:t>
            </a:r>
            <a:r>
              <a:rPr lang="en-CA" dirty="0" smtClean="0"/>
              <a:t>,       </a:t>
            </a:r>
            <a:r>
              <a:rPr lang="en-CA" dirty="0"/>
              <a:t> </a:t>
            </a:r>
            <a:r>
              <a:rPr lang="en-CA" dirty="0" smtClean="0"/>
              <a:t>is the predecessor in J of       for all 	        .</a:t>
            </a:r>
          </a:p>
          <a:p>
            <a:r>
              <a:rPr lang="en-CA" dirty="0" smtClean="0"/>
              <a:t>There must be an arrow 		        . Must also be an arrow 		         . Thus 2k = 1 mod a.</a:t>
            </a:r>
          </a:p>
          <a:p>
            <a:r>
              <a:rPr lang="en-CA" dirty="0" smtClean="0"/>
              <a:t>So a is odd, and 	      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1600503"/>
            <a:ext cx="792088" cy="544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2171125"/>
            <a:ext cx="617176" cy="426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706" y="2685223"/>
            <a:ext cx="364056" cy="389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9848" y="2685223"/>
            <a:ext cx="286927" cy="3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resolutions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</a:t>
            </a:r>
            <a:r>
              <a:rPr lang="en-US" baseline="-25000" dirty="0"/>
              <a:t>1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0</a:t>
            </a:r>
          </a:p>
          <a:p>
            <a:pPr lvl="1"/>
            <a:r>
              <a:rPr lang="en-US" dirty="0"/>
              <a:t>	P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smtClean="0"/>
              <a:t>projective</a:t>
            </a:r>
          </a:p>
          <a:p>
            <a:r>
              <a:rPr lang="en-US" dirty="0" smtClean="0"/>
              <a:t>Global dimension of a ring R: maximum length of minimal projective resolutions of modules over R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2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750" y="3292760"/>
            <a:ext cx="967738" cy="416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2564904"/>
            <a:ext cx="4428879" cy="936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Approximate a module in J , not the successor of N:</a:t>
            </a:r>
          </a:p>
          <a:p>
            <a:endParaRPr lang="en-CA" dirty="0" smtClean="0"/>
          </a:p>
          <a:p>
            <a:r>
              <a:rPr lang="en-CA" dirty="0" smtClean="0"/>
              <a:t>Approximate the successor of N, 	    :</a:t>
            </a:r>
          </a:p>
          <a:p>
            <a:pPr marL="0" indent="0">
              <a:buNone/>
            </a:pPr>
            <a:r>
              <a:rPr lang="en-CA" dirty="0" smtClean="0"/>
              <a:t>					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90" y="2564904"/>
            <a:ext cx="377190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940666"/>
            <a:ext cx="2205504" cy="714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070" y="4169321"/>
            <a:ext cx="35909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0" y="4114030"/>
            <a:ext cx="3362275" cy="255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991809"/>
            <a:ext cx="617114" cy="469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62" y="1571185"/>
            <a:ext cx="8229600" cy="4525963"/>
          </a:xfrm>
        </p:spPr>
        <p:txBody>
          <a:bodyPr/>
          <a:lstStyle/>
          <a:p>
            <a:r>
              <a:rPr lang="en-CA" dirty="0" smtClean="0"/>
              <a:t>Let		   Reorganize </a:t>
            </a:r>
            <a:r>
              <a:rPr lang="en-CA" dirty="0"/>
              <a:t>J</a:t>
            </a:r>
            <a:r>
              <a:rPr lang="en-CA" dirty="0" smtClean="0"/>
              <a:t> into a </a:t>
            </a:r>
            <a:r>
              <a:rPr lang="el-GR" dirty="0" smtClean="0"/>
              <a:t>μ</a:t>
            </a:r>
            <a:r>
              <a:rPr lang="en-CA" dirty="0" smtClean="0"/>
              <a:t>-orbit. The kernel of the approximation of a module in J is given by jumping forward three positions in the </a:t>
            </a:r>
            <a:r>
              <a:rPr lang="el-GR" dirty="0"/>
              <a:t>μ</a:t>
            </a:r>
            <a:r>
              <a:rPr lang="en-CA" dirty="0" smtClean="0"/>
              <a:t>-orbit, unless we would pass over N, in which case we land immediately on 	  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600200"/>
            <a:ext cx="1253922" cy="50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854" y="4597536"/>
            <a:ext cx="32385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Sequence for a module outside of J: the kernel is the sum of kernels of approximations of its predecessors in J, plus some modules outside of J.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7032"/>
            <a:ext cx="33210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Say			           Then </a:t>
            </a:r>
            <a:r>
              <a:rPr lang="en-CA" dirty="0" err="1" smtClean="0"/>
              <a:t>hhhhhhhhhh</a:t>
            </a:r>
            <a:r>
              <a:rPr lang="en-CA" dirty="0" smtClean="0"/>
              <a:t>   for any c. So </a:t>
            </a:r>
            <a:r>
              <a:rPr lang="en-CA" dirty="0" smtClean="0"/>
              <a:t>because at </a:t>
            </a:r>
            <a:r>
              <a:rPr lang="en-CA" dirty="0" smtClean="0"/>
              <a:t>least one module in J </a:t>
            </a:r>
            <a:r>
              <a:rPr lang="en-CA" dirty="0" smtClean="0"/>
              <a:t>must have </a:t>
            </a:r>
            <a:r>
              <a:rPr lang="en-CA" dirty="0" smtClean="0"/>
              <a:t>a successor outside J </a:t>
            </a:r>
            <a:r>
              <a:rPr lang="en-CA" dirty="0" smtClean="0"/>
              <a:t>(J cannot be the entire quiver, and must be connected to the rest of the quiver), </a:t>
            </a:r>
            <a:r>
              <a:rPr lang="en-CA" dirty="0" smtClean="0"/>
              <a:t>then they all do</a:t>
            </a:r>
            <a:r>
              <a:rPr lang="en-CA" dirty="0"/>
              <a:t>.</a:t>
            </a:r>
            <a:r>
              <a:rPr lang="en-CA" dirty="0" smtClean="0"/>
              <a:t> Thus all modules in J must be approximated in order to approximate their successors outside </a:t>
            </a:r>
            <a:r>
              <a:rPr lang="en-CA" dirty="0"/>
              <a:t>J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                           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2769732" cy="473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81" y="1648681"/>
            <a:ext cx="2258639" cy="46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732817"/>
            <a:ext cx="360040" cy="3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Case 1: a = 0 mod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CA" dirty="0" smtClean="0"/>
              <a:t>We must </a:t>
            </a:r>
            <a:r>
              <a:rPr lang="en-CA" dirty="0" smtClean="0"/>
              <a:t>find sequences for </a:t>
            </a:r>
            <a:r>
              <a:rPr lang="en-CA" dirty="0" smtClean="0"/>
              <a:t>(the successors outside J of) all modules in J, </a:t>
            </a:r>
            <a:r>
              <a:rPr lang="en-CA" dirty="0" smtClean="0"/>
              <a:t>including       </a:t>
            </a:r>
            <a:r>
              <a:rPr lang="en-CA" dirty="0" smtClean="0"/>
              <a:t>	    . </a:t>
            </a:r>
          </a:p>
          <a:p>
            <a:r>
              <a:rPr lang="en-CA" dirty="0" smtClean="0"/>
              <a:t>1 = a – 2 mod 3, so we eventually arrive at a – 2, then return to 1. So the </a:t>
            </a:r>
            <a:r>
              <a:rPr lang="en-CA" dirty="0" smtClean="0"/>
              <a:t>pre-resolution</a:t>
            </a:r>
            <a:r>
              <a:rPr lang="en-CA" dirty="0" smtClean="0"/>
              <a:t> </a:t>
            </a:r>
            <a:r>
              <a:rPr lang="en-CA" dirty="0" smtClean="0"/>
              <a:t>never terminates.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26570"/>
            <a:ext cx="3924300" cy="2962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844824"/>
            <a:ext cx="1364160" cy="45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9092" y="1795193"/>
            <a:ext cx="142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684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2: a = 1 mod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First consider the sequence for N. Because      a – 1 is divisible by three, we eventually get    a – 1 as a kernel. The next kernel will be 1; continuing to add multiples of 3, we eventually arrive at a, since a = 1 mod 3.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08450"/>
            <a:ext cx="3336943" cy="2560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22" y="4108752"/>
            <a:ext cx="2716560" cy="2344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137071"/>
            <a:ext cx="200025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89" y="6137071"/>
            <a:ext cx="200025" cy="238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464" y="4991075"/>
            <a:ext cx="200025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943" y="4991075"/>
            <a:ext cx="200025" cy="238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591" y="4907061"/>
            <a:ext cx="553513" cy="371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791" y="6077132"/>
            <a:ext cx="578329" cy="3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456308"/>
            <a:ext cx="3170275" cy="4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2: a = 1 mod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72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So the pre-resolution is: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with length  			          .</a:t>
            </a:r>
          </a:p>
          <a:p>
            <a:r>
              <a:rPr lang="en-CA" dirty="0" smtClean="0"/>
              <a:t>In approximating any other module, we always get length less than or equal to	     .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90" y="1901055"/>
            <a:ext cx="6815209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01055"/>
            <a:ext cx="67627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856853"/>
            <a:ext cx="704850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3527409"/>
            <a:ext cx="1077161" cy="5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27936"/>
            <a:ext cx="3538735" cy="3109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3: a = 2 mod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Consider the sequence for N. Now a – 2 is divisible by three, so we eventually get a – 2 as a kernel. The next kernel will be 1. Continuing through the </a:t>
            </a:r>
            <a:r>
              <a:rPr lang="el-GR" sz="3000" dirty="0"/>
              <a:t>μ</a:t>
            </a:r>
            <a:r>
              <a:rPr lang="en-CA" sz="3000" dirty="0" smtClean="0"/>
              <a:t>-orbit, we get a – 1, then jump back to 1. So the approximation never terminates.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9243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O. </a:t>
            </a:r>
            <a:r>
              <a:rPr lang="en-CA" dirty="0" err="1" smtClean="0"/>
              <a:t>Iyama</a:t>
            </a:r>
            <a:r>
              <a:rPr lang="en-CA" dirty="0" smtClean="0"/>
              <a:t> and M. </a:t>
            </a:r>
            <a:r>
              <a:rPr lang="en-CA" dirty="0" err="1" smtClean="0"/>
              <a:t>Wemyss</a:t>
            </a:r>
            <a:r>
              <a:rPr lang="en-CA" dirty="0" smtClean="0"/>
              <a:t>. The classification of special </a:t>
            </a:r>
            <a:r>
              <a:rPr lang="en-CA" dirty="0"/>
              <a:t>Cohen-Macaulay modules</a:t>
            </a:r>
            <a:r>
              <a:rPr lang="en-CA" dirty="0" smtClean="0"/>
              <a:t>. Math. Z., 2010. </a:t>
            </a:r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arxiv.org/abs/0809.1958</a:t>
            </a:r>
            <a:endParaRPr lang="en-CA" dirty="0" smtClean="0"/>
          </a:p>
          <a:p>
            <a:r>
              <a:rPr lang="en-CA" dirty="0" smtClean="0"/>
              <a:t>V. </a:t>
            </a:r>
            <a:r>
              <a:rPr lang="en-CA" dirty="0" err="1" smtClean="0"/>
              <a:t>Dlab</a:t>
            </a:r>
            <a:r>
              <a:rPr lang="en-CA" dirty="0" smtClean="0"/>
              <a:t> and C. M. </a:t>
            </a:r>
            <a:r>
              <a:rPr lang="en-CA" dirty="0" err="1" smtClean="0"/>
              <a:t>Ringel</a:t>
            </a:r>
            <a:r>
              <a:rPr lang="en-CA" dirty="0" smtClean="0"/>
              <a:t>. </a:t>
            </a:r>
            <a:r>
              <a:rPr lang="en-CA" dirty="0"/>
              <a:t>The global dimension of the endomorphism </a:t>
            </a:r>
            <a:r>
              <a:rPr lang="en-CA" dirty="0" smtClean="0"/>
              <a:t>ring of </a:t>
            </a:r>
            <a:r>
              <a:rPr lang="en-CA" dirty="0"/>
              <a:t>a generator-</a:t>
            </a:r>
            <a:r>
              <a:rPr lang="en-CA" dirty="0" err="1"/>
              <a:t>cogenerator</a:t>
            </a:r>
            <a:r>
              <a:rPr lang="en-CA" dirty="0"/>
              <a:t> for a hereditary </a:t>
            </a:r>
            <a:r>
              <a:rPr lang="en-CA" dirty="0" err="1"/>
              <a:t>artin</a:t>
            </a:r>
            <a:r>
              <a:rPr lang="en-CA" dirty="0"/>
              <a:t> algebra. </a:t>
            </a:r>
            <a:r>
              <a:rPr lang="en-CA" dirty="0" smtClean="0"/>
              <a:t>C. R. Math. Acad. Soc. Sci. Can. </a:t>
            </a:r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://www.math.uni-bielefeld.de/~</a:t>
            </a:r>
            <a:r>
              <a:rPr lang="en-CA" dirty="0" smtClean="0">
                <a:hlinkClick r:id="rId3"/>
              </a:rPr>
              <a:t>ringel/opus/dr.pdf</a:t>
            </a:r>
            <a:endParaRPr lang="en-CA" dirty="0" smtClean="0"/>
          </a:p>
          <a:p>
            <a:r>
              <a:rPr lang="en-CA" dirty="0" smtClean="0"/>
              <a:t>Y. Yoshino. Cohen-Macaulay Modules over Cohen-Macaulay Rings. Cambridge University Press, 1990.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55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Hom</a:t>
            </a:r>
            <a:r>
              <a:rPr lang="en-CA" dirty="0" smtClean="0"/>
              <a:t> </a:t>
            </a:r>
            <a:r>
              <a:rPr lang="en-CA" dirty="0" err="1" smtClean="0"/>
              <a:t>functor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844824"/>
            <a:ext cx="5430396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4293096"/>
            <a:ext cx="8810625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790" y="3418997"/>
            <a:ext cx="2468095" cy="63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2708920"/>
            <a:ext cx="4135347" cy="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Indecomposables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we have a module 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CA" dirty="0" smtClean="0"/>
              <a:t> are finitely generated indecomposable CM modules over a ring R</a:t>
            </a:r>
          </a:p>
          <a:p>
            <a:r>
              <a:rPr lang="en-CA" dirty="0"/>
              <a:t>a</a:t>
            </a:r>
            <a:r>
              <a:rPr lang="en-CA" dirty="0" smtClean="0"/>
              <a:t>dd(M) is the category of finite direct sums of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8" y="1714612"/>
            <a:ext cx="1816025" cy="63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Projectives</a:t>
            </a:r>
            <a:r>
              <a:rPr lang="en-CA" dirty="0" smtClean="0"/>
              <a:t> and simples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			     is equal to the supremum of lengths of minimal projective resolutions of simple modules over </a:t>
            </a:r>
            <a:r>
              <a:rPr lang="en-US" dirty="0" err="1"/>
              <a:t>End</a:t>
            </a:r>
            <a:r>
              <a:rPr lang="en-US" baseline="-25000" dirty="0" err="1"/>
              <a:t>R</a:t>
            </a:r>
            <a:r>
              <a:rPr lang="en-US" dirty="0"/>
              <a:t>(M)</a:t>
            </a:r>
            <a:r>
              <a:rPr lang="en-CA" dirty="0" smtClean="0"/>
              <a:t>.</a:t>
            </a:r>
          </a:p>
          <a:p>
            <a:r>
              <a:rPr lang="en-CA" dirty="0" smtClean="0"/>
              <a:t>Indecomposable </a:t>
            </a:r>
            <a:r>
              <a:rPr lang="en-CA" dirty="0" err="1" smtClean="0"/>
              <a:t>projectives</a:t>
            </a:r>
            <a:r>
              <a:rPr lang="en-CA" dirty="0" smtClean="0"/>
              <a:t> have the form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    .</a:t>
            </a:r>
          </a:p>
          <a:p>
            <a:r>
              <a:rPr lang="en-CA" dirty="0" smtClean="0"/>
              <a:t>Simple modules      are quotients of 	   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2845122" cy="367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0" y="3739356"/>
            <a:ext cx="3057145" cy="481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694" y="4437112"/>
            <a:ext cx="412242" cy="42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437112"/>
            <a:ext cx="415131" cy="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7785</TotalTime>
  <Words>1192</Words>
  <Application>Microsoft Office PowerPoint</Application>
  <PresentationFormat>On-screen Show (4:3)</PresentationFormat>
  <Paragraphs>212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Century Gothic</vt:lpstr>
      <vt:lpstr>Wingdings</vt:lpstr>
      <vt:lpstr>Office Theme</vt:lpstr>
      <vt:lpstr>Vapor Trail</vt:lpstr>
      <vt:lpstr>Computing Global Dimensions of Endomorphism Rings over modules of finite cohen-macaulay type</vt:lpstr>
      <vt:lpstr>Assumptions</vt:lpstr>
      <vt:lpstr>A couple of definitions</vt:lpstr>
      <vt:lpstr>Splicing exact sequences</vt:lpstr>
      <vt:lpstr>Projective modules</vt:lpstr>
      <vt:lpstr>Projective resolutions</vt:lpstr>
      <vt:lpstr>Hom functor</vt:lpstr>
      <vt:lpstr>Indecomposables</vt:lpstr>
      <vt:lpstr>Projectives and simples</vt:lpstr>
      <vt:lpstr>add(M)-almost-split-sequences</vt:lpstr>
      <vt:lpstr>add(M) approximations</vt:lpstr>
      <vt:lpstr>Resolutions of simples</vt:lpstr>
      <vt:lpstr>Recap</vt:lpstr>
      <vt:lpstr>Mixed kernels</vt:lpstr>
      <vt:lpstr>Auslander-Reiten Quiver</vt:lpstr>
      <vt:lpstr>AR sequence</vt:lpstr>
      <vt:lpstr>Simple curve singularities</vt:lpstr>
      <vt:lpstr>Simple curve singularities</vt:lpstr>
      <vt:lpstr>Simple curve singularities</vt:lpstr>
      <vt:lpstr>E6 : x4 + y3 = 0</vt:lpstr>
      <vt:lpstr>E7 : x3y + y3 = 0 </vt:lpstr>
      <vt:lpstr>E8 : x5 + y3 = 0 </vt:lpstr>
      <vt:lpstr>An : xn+1 + y2 = 0 </vt:lpstr>
      <vt:lpstr>Dn : x2y + yn-1 = 0 </vt:lpstr>
      <vt:lpstr>An, n even</vt:lpstr>
      <vt:lpstr>An, n odd</vt:lpstr>
      <vt:lpstr>E6</vt:lpstr>
      <vt:lpstr>The Iyama-Wemyss algorithm</vt:lpstr>
      <vt:lpstr>A5</vt:lpstr>
      <vt:lpstr>Universal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Constructing the sequence</vt:lpstr>
      <vt:lpstr>PowerPoint Presentation</vt:lpstr>
      <vt:lpstr>Splicing sequences</vt:lpstr>
      <vt:lpstr>Other possibility</vt:lpstr>
      <vt:lpstr>McKay Graphs</vt:lpstr>
      <vt:lpstr>Finite matrix groups</vt:lpstr>
      <vt:lpstr>Example: </vt:lpstr>
      <vt:lpstr>Example: </vt:lpstr>
      <vt:lpstr>More examples</vt:lpstr>
      <vt:lpstr>Results</vt:lpstr>
      <vt:lpstr>Results</vt:lpstr>
      <vt:lpstr>Theorem</vt:lpstr>
      <vt:lpstr>Proof</vt:lpstr>
      <vt:lpstr>Proof</vt:lpstr>
      <vt:lpstr>Proof</vt:lpstr>
      <vt:lpstr>Proof</vt:lpstr>
      <vt:lpstr>Proof</vt:lpstr>
      <vt:lpstr>Proof</vt:lpstr>
      <vt:lpstr>Proof</vt:lpstr>
      <vt:lpstr>1-predecessor case</vt:lpstr>
      <vt:lpstr>Proof</vt:lpstr>
      <vt:lpstr>Proof</vt:lpstr>
      <vt:lpstr>Proof</vt:lpstr>
      <vt:lpstr>Proof</vt:lpstr>
      <vt:lpstr>Proof</vt:lpstr>
      <vt:lpstr>Case 1: a = 0 mod 3</vt:lpstr>
      <vt:lpstr>Case 2: a = 1 mod 3</vt:lpstr>
      <vt:lpstr>Case 2: a = 1 mod 3</vt:lpstr>
      <vt:lpstr>Case 3: a = 2 mod 3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Brandon</cp:lastModifiedBy>
  <cp:revision>238</cp:revision>
  <dcterms:created xsi:type="dcterms:W3CDTF">2014-08-04T15:48:15Z</dcterms:created>
  <dcterms:modified xsi:type="dcterms:W3CDTF">2016-04-19T12:54:36Z</dcterms:modified>
</cp:coreProperties>
</file>